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olors6.xml" ContentType="application/vnd.ms-office.chartcolor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charts/style9.xml" ContentType="application/vnd.ms-office.chartstyle+xml"/>
  <Override PartName="/ppt/charts/style7.xml" ContentType="application/vnd.ms-office.chartstyle+xml"/>
  <Override PartName="/ppt/charts/colors10.xml" ContentType="application/vnd.ms-office.chartcolorstyl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colors9.xml" ContentType="application/vnd.ms-office.chartcolor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charts/colors5.xml" ContentType="application/vnd.ms-office.chartcolorstyle+xml"/>
  <Override PartName="/ppt/charts/style10.xml" ContentType="application/vnd.ms-office.chart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charts/colors11.xml" ContentType="application/vnd.ms-office.chartcolorstyl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  <p:sldMasterId id="2147483818" r:id="rId3"/>
  </p:sldMasterIdLst>
  <p:notesMasterIdLst>
    <p:notesMasterId r:id="rId41"/>
  </p:notesMasterIdLst>
  <p:sldIdLst>
    <p:sldId id="256" r:id="rId4"/>
    <p:sldId id="257" r:id="rId5"/>
    <p:sldId id="291" r:id="rId6"/>
    <p:sldId id="259" r:id="rId7"/>
    <p:sldId id="260" r:id="rId8"/>
    <p:sldId id="261" r:id="rId9"/>
    <p:sldId id="296" r:id="rId10"/>
    <p:sldId id="262" r:id="rId11"/>
    <p:sldId id="263" r:id="rId12"/>
    <p:sldId id="292" r:id="rId13"/>
    <p:sldId id="268" r:id="rId14"/>
    <p:sldId id="258" r:id="rId15"/>
    <p:sldId id="270" r:id="rId16"/>
    <p:sldId id="274" r:id="rId17"/>
    <p:sldId id="278" r:id="rId18"/>
    <p:sldId id="279" r:id="rId19"/>
    <p:sldId id="264" r:id="rId20"/>
    <p:sldId id="275" r:id="rId21"/>
    <p:sldId id="276" r:id="rId22"/>
    <p:sldId id="277" r:id="rId23"/>
    <p:sldId id="285" r:id="rId24"/>
    <p:sldId id="269" r:id="rId25"/>
    <p:sldId id="290" r:id="rId26"/>
    <p:sldId id="271" r:id="rId27"/>
    <p:sldId id="280" r:id="rId28"/>
    <p:sldId id="267" r:id="rId29"/>
    <p:sldId id="281" r:id="rId30"/>
    <p:sldId id="282" r:id="rId31"/>
    <p:sldId id="286" r:id="rId32"/>
    <p:sldId id="272" r:id="rId33"/>
    <p:sldId id="294" r:id="rId34"/>
    <p:sldId id="273" r:id="rId35"/>
    <p:sldId id="287" r:id="rId36"/>
    <p:sldId id="288" r:id="rId37"/>
    <p:sldId id="289" r:id="rId38"/>
    <p:sldId id="298" r:id="rId39"/>
    <p:sldId id="299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629F"/>
    <a:srgbClr val="F3934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57" autoAdjust="0"/>
  </p:normalViewPr>
  <p:slideViewPr>
    <p:cSldViewPr snapToGrid="0">
      <p:cViewPr varScale="1">
        <p:scale>
          <a:sx n="100" d="100"/>
          <a:sy n="100" d="100"/>
        </p:scale>
        <p:origin x="-19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29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41;&#1042;_&#1090;&#1080;&#1087;&#1099;%20&#1089;&#1090;&#1072;&#1090;&#1077;&#1081;_2015-1,2016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41;&#1042;_&#1090;&#1080;&#1087;&#1099;%20&#1089;&#1090;&#1072;&#1090;&#1077;&#1081;_2015-1,2016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file:///\\srv-dfsr-02\RGB\Shared\OPI\&#1044;&#1086;&#1089;&#1090;&#1091;&#1087;&#1085;&#1072;&#1103;\@&#1084;&#1077;&#1088;&#1086;&#1087;&#1088;&#1080;&#1103;&#1090;&#1080;&#1103;\2016\20160531_&#1076;&#1077;&#1085;&#1100;_&#1086;&#1090;&#1082;&#1088;&#1099;&#1090;&#1099;&#1093;_&#1076;&#1074;&#1077;&#1088;&#1077;&#1081;\&#1089;&#1090;&#1072;&#1090;&#1080;&#1089;&#1090;&#1080;&#1082;&#1072;_&#1041;&#104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549958278057358E-2"/>
          <c:y val="9.0813135285692542E-2"/>
          <c:w val="0.81080009508214168"/>
          <c:h val="0.7874866312978315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layout>
                <c:manualLayout>
                  <c:x val="9.921814584538946E-2"/>
                  <c:y val="1.80174739096236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772711402377739E-3"/>
                  <c:y val="0.234227160825107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7759055465310246E-2"/>
                  <c:y val="9.43238066362269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886355701188867E-2"/>
                  <c:y val="-1.41565866432756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7790570668629888"/>
                      <c:h val="0.13021485786969411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9.4840874705151706E-2"/>
                  <c:y val="0.149287640965452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0.214922825828991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18086149061822118"/>
                      <c:h val="0.25726378818098294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1.0703864050460178E-2"/>
                  <c:y val="6.17741962615666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0124985452179587E-2"/>
                  <c:y val="1.54435490653916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6237363214585208"/>
                      <c:h val="0.2087967833640954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Лист1!$A$4:$A$12</c:f>
              <c:strCache>
                <c:ptCount val="9"/>
                <c:pt idx="0">
                  <c:v>Первая полоса </c:v>
                </c:pt>
                <c:pt idx="1">
                  <c:v>Библиотека — Культура — Общество </c:v>
                </c:pt>
                <c:pt idx="2">
                  <c:v>Информатизация — Ресурсы — Технологии</c:v>
                </c:pt>
                <c:pt idx="3">
                  <c:v>Книга — Чтение — Читатель</c:v>
                </c:pt>
                <c:pt idx="4">
                  <c:v>Лики — Лица — Судьбы</c:v>
                </c:pt>
                <c:pt idx="5">
                  <c:v>Международный контент</c:v>
                </c:pt>
                <c:pt idx="6">
                  <c:v>Исторические практики и реконструкции</c:v>
                </c:pt>
                <c:pt idx="7">
                  <c:v>Образование — Профессия</c:v>
                </c:pt>
                <c:pt idx="8">
                  <c:v>Факты — События — Коммунникации</c:v>
                </c:pt>
              </c:strCache>
            </c:strRef>
          </c:cat>
          <c:val>
            <c:numRef>
              <c:f>Лист1!$H$4:$H$12</c:f>
              <c:numCache>
                <c:formatCode>General</c:formatCode>
                <c:ptCount val="9"/>
                <c:pt idx="0">
                  <c:v>8</c:v>
                </c:pt>
                <c:pt idx="1">
                  <c:v>39</c:v>
                </c:pt>
                <c:pt idx="2">
                  <c:v>27</c:v>
                </c:pt>
                <c:pt idx="3">
                  <c:v>26</c:v>
                </c:pt>
                <c:pt idx="4">
                  <c:v>26</c:v>
                </c:pt>
                <c:pt idx="5">
                  <c:v>27</c:v>
                </c:pt>
                <c:pt idx="6">
                  <c:v>22</c:v>
                </c:pt>
                <c:pt idx="7">
                  <c:v>18</c:v>
                </c:pt>
                <c:pt idx="8">
                  <c:v>30</c:v>
                </c:pt>
              </c:numCache>
            </c:numRef>
          </c:val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pivotSource>
    <c:name>[БВ_типы статей_2015-1,2016.xlsx]Лист8 (2)!СводнаяТаблица3</c:name>
    <c:fmtId val="14"/>
  </c:pivotSource>
  <c:chart>
    <c:autoTitleDeleted val="1"/>
    <c:pivotFmts>
      <c:pivotFmt>
        <c:idx val="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2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3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6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7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8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9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0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1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2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3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4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5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6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7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1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2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4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5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6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7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8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9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1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2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3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4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5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2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3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4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359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17144237586569"/>
          <c:y val="9.0135658776713021E-2"/>
          <c:w val="0.76561740584004268"/>
          <c:h val="0.74435829932764086"/>
        </c:manualLayout>
      </c:layout>
      <c:pie3DChart>
        <c:varyColors val="1"/>
        <c:ser>
          <c:idx val="0"/>
          <c:order val="0"/>
          <c:tx>
            <c:strRef>
              <c:f>'Лист8 (2)'!$B$3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layout>
                <c:manualLayout>
                  <c:x val="-8.311313805367096E-4"/>
                  <c:y val="-0.120763218515450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33655834123453504"/>
                      <c:h val="0.1923863471290943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9749675553861177E-2"/>
                  <c:y val="-1.75864227277510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4190760333799473E-2"/>
                  <c:y val="4.77345759753243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30544530015738736"/>
                      <c:h val="0.22837226085036783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37567131855917685"/>
                  <c:y val="-2.912145432792261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49521346856909798"/>
                      <c:h val="0.182044280828028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"/>
                  <c:y val="8.29074214308266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6009569082654488"/>
                      <c:h val="0.22837226085036783"/>
                    </c:manualLayout>
                  </c15:layout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'Лист8 (2)'!$A$4:$A$12</c:f>
              <c:strCache>
                <c:ptCount val="8"/>
                <c:pt idx="1">
                  <c:v>1. Научная статья (RAR — научная статья)</c:v>
                </c:pt>
                <c:pt idx="2">
                  <c:v>2. Рецензия (BRV — рецензия)</c:v>
                </c:pt>
                <c:pt idx="3">
                  <c:v>3. Интервью (событийное интервью).</c:v>
                </c:pt>
                <c:pt idx="4">
                  <c:v>4. Обзор (обзорная статья) REV — обзорная статья</c:v>
                </c:pt>
                <c:pt idx="5">
                  <c:v>5. Информационная статья.</c:v>
                </c:pt>
                <c:pt idx="6">
                  <c:v>6. Другое</c:v>
                </c:pt>
                <c:pt idx="7">
                  <c:v>(пусто)</c:v>
                </c:pt>
              </c:strCache>
            </c:strRef>
          </c:cat>
          <c:val>
            <c:numRef>
              <c:f>'Лист8 (2)'!$B$4:$B$12</c:f>
              <c:numCache>
                <c:formatCode>General</c:formatCode>
                <c:ptCount val="8"/>
                <c:pt idx="1">
                  <c:v>74</c:v>
                </c:pt>
                <c:pt idx="2">
                  <c:v>9</c:v>
                </c:pt>
                <c:pt idx="3">
                  <c:v>3</c:v>
                </c:pt>
                <c:pt idx="4">
                  <c:v>26</c:v>
                </c:pt>
                <c:pt idx="5">
                  <c:v>48</c:v>
                </c:pt>
                <c:pt idx="6">
                  <c:v>44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pivotSource>
    <c:name>[БВ_типы статей_2015-1,2016.xlsx]Лист8 (3)!СводнаяТаблица3</c:name>
    <c:fmtId val="97"/>
  </c:pivotSource>
  <c:chart>
    <c:autoTitleDeleted val="1"/>
    <c:pivotFmts>
      <c:pivotFmt>
        <c:idx val="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2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3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6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7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8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9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0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1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2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3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4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5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6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7"/>
        <c:dLbl>
          <c:idx val="0"/>
          <c:dLblPos val="outEnd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8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circle"/>
          <c:size val="6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1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2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4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5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6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7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8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29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0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1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2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3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4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5"/>
        <c:dLbl>
          <c:idx val="0"/>
          <c:dLblPos val="outEnd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CatName val="1"/>
          <c:showPercent val="1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4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5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6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Val val="1"/>
          <c:showCatName val="1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18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64729976934702"/>
          <c:y val="0.13666366175932423"/>
          <c:w val="0.79250855006760501"/>
          <c:h val="0.77062160920574463"/>
        </c:manualLayout>
      </c:layout>
      <c:pie3DChart>
        <c:varyColors val="1"/>
        <c:ser>
          <c:idx val="0"/>
          <c:order val="0"/>
          <c:tx>
            <c:strRef>
              <c:f>'Лист8 (3)'!$B$3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6.6279593838649003E-8"/>
                  <c:y val="6.62983425414364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35738208860256099"/>
                      <c:h val="0.1923442442622848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8198586919059378E-2"/>
                  <c:y val="5.493724732607946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7E629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46169940878602295"/>
                      <c:h val="0.2176008554469424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1043837323364966E-2"/>
                  <c:y val="-4.120320584970578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F3934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5095976828653993"/>
                      <c:h val="0.14343703147452994"/>
                    </c:manualLayout>
                  </c15:layout>
                </c:ext>
              </c:extLst>
            </c:dLbl>
            <c:spPr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'Лист8 (3)'!$A$4:$A$7</c:f>
              <c:strCache>
                <c:ptCount val="3"/>
                <c:pt idx="0">
                  <c:v>1.1. Научно-теоретическая статья.</c:v>
                </c:pt>
                <c:pt idx="1">
                  <c:v>1.2. Научно-практическая статья.</c:v>
                </c:pt>
                <c:pt idx="2">
                  <c:v>1.3. Научно-методическая статья.</c:v>
                </c:pt>
              </c:strCache>
            </c:strRef>
          </c:cat>
          <c:val>
            <c:numRef>
              <c:f>'Лист8 (3)'!$B$4:$B$7</c:f>
              <c:numCache>
                <c:formatCode>General</c:formatCode>
                <c:ptCount val="3"/>
                <c:pt idx="0">
                  <c:v>17</c:v>
                </c:pt>
                <c:pt idx="1">
                  <c:v>53</c:v>
                </c:pt>
                <c:pt idx="2">
                  <c:v>4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10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layout>
                <c:manualLayout>
                  <c:x val="0.23569023569023576"/>
                  <c:y val="5.36700868192580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Лист1!$A$13:$A$15</c:f>
              <c:strCache>
                <c:ptCount val="3"/>
                <c:pt idx="0">
                  <c:v>Доктор</c:v>
                </c:pt>
                <c:pt idx="1">
                  <c:v>Кандидат </c:v>
                </c:pt>
                <c:pt idx="2">
                  <c:v>без степени</c:v>
                </c:pt>
              </c:strCache>
            </c:strRef>
          </c:cat>
          <c:val>
            <c:numRef>
              <c:f>Лист1!$H$13:$H$15</c:f>
              <c:numCache>
                <c:formatCode>General</c:formatCode>
                <c:ptCount val="3"/>
                <c:pt idx="0">
                  <c:v>49</c:v>
                </c:pt>
                <c:pt idx="1">
                  <c:v>62</c:v>
                </c:pt>
                <c:pt idx="2">
                  <c:v>112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29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.18367454783631706"/>
                  <c:y val="5.7025133102865264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3469819134526895E-2"/>
                  <c:y val="-4.92489785888382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56067184166831E-2"/>
                  <c:y val="0.178851553822622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8257622744048807E-3"/>
                  <c:y val="-8.55376996542979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(Лист1!$A$18:$A$20,Лист1!$A$22)</c:f>
              <c:strCache>
                <c:ptCount val="4"/>
                <c:pt idx="0">
                  <c:v>Москва </c:v>
                </c:pt>
                <c:pt idx="1">
                  <c:v>Санкт-Петербург</c:v>
                </c:pt>
                <c:pt idx="2">
                  <c:v>Регионы России</c:v>
                </c:pt>
                <c:pt idx="3">
                  <c:v>Зарубежные авторы</c:v>
                </c:pt>
              </c:strCache>
            </c:strRef>
          </c:cat>
          <c:val>
            <c:numRef>
              <c:f>(Лист1!$H$18:$H$20,Лист1!$H$22)</c:f>
              <c:numCache>
                <c:formatCode>General</c:formatCode>
                <c:ptCount val="4"/>
                <c:pt idx="0">
                  <c:v>105</c:v>
                </c:pt>
                <c:pt idx="1">
                  <c:v>33</c:v>
                </c:pt>
                <c:pt idx="2">
                  <c:v>51</c:v>
                </c:pt>
                <c:pt idx="3">
                  <c:v>2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9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6.5656565656565663E-2"/>
                  <c:y val="-1.5785319652722975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Лист1!$A$16:$A$17</c:f>
              <c:strCache>
                <c:ptCount val="2"/>
                <c:pt idx="0">
                  <c:v>РГБ </c:v>
                </c:pt>
                <c:pt idx="1">
                  <c:v>другие организации</c:v>
                </c:pt>
              </c:strCache>
            </c:strRef>
          </c:cat>
          <c:val>
            <c:numRef>
              <c:f>Лист1!$H$16:$H$17</c:f>
              <c:numCache>
                <c:formatCode>General</c:formatCode>
                <c:ptCount val="2"/>
                <c:pt idx="0">
                  <c:v>72</c:v>
                </c:pt>
                <c:pt idx="1">
                  <c:v>151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685075235816023"/>
          <c:y val="9.1680330865074308E-2"/>
          <c:w val="0.74043418160117391"/>
          <c:h val="0.71848687714754211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layout>
                <c:manualLayout>
                  <c:x val="0"/>
                  <c:y val="0.161818922390834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3523630318420222E-2"/>
                  <c:y val="5.04026151709154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3416089686207891E-2"/>
                  <c:y val="2.38749229756967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165427452699782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0430162528849061E-2"/>
                  <c:y val="-7.95830765856562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ОК!$A$4:$A$11</c:f>
              <c:strCache>
                <c:ptCount val="8"/>
                <c:pt idx="0">
                  <c:v>1.Контекст</c:v>
                </c:pt>
                <c:pt idx="1">
                  <c:v>2.Культурная реальность </c:v>
                </c:pt>
                <c:pt idx="2">
                  <c:v>3.В пространстве искусства и культурной жизни </c:v>
                </c:pt>
                <c:pt idx="3">
                  <c:v>4.Наследие </c:v>
                </c:pt>
                <c:pt idx="4">
                  <c:v>5.Имена. Портреты</c:v>
                </c:pt>
                <c:pt idx="5">
                  <c:v>6.Кафедра</c:v>
                </c:pt>
                <c:pt idx="6">
                  <c:v>7.Orbis litterarum</c:v>
                </c:pt>
                <c:pt idx="7">
                  <c:v>8.Связь времен </c:v>
                </c:pt>
              </c:strCache>
            </c:strRef>
          </c:cat>
          <c:val>
            <c:numRef>
              <c:f>ОК!$D$4:$D$11</c:f>
              <c:numCache>
                <c:formatCode>General</c:formatCode>
                <c:ptCount val="8"/>
                <c:pt idx="0">
                  <c:v>23</c:v>
                </c:pt>
                <c:pt idx="1">
                  <c:v>24</c:v>
                </c:pt>
                <c:pt idx="2">
                  <c:v>25</c:v>
                </c:pt>
                <c:pt idx="3">
                  <c:v>24</c:v>
                </c:pt>
                <c:pt idx="4">
                  <c:v>23</c:v>
                </c:pt>
                <c:pt idx="5">
                  <c:v>25</c:v>
                </c:pt>
                <c:pt idx="6">
                  <c:v>24</c:v>
                </c:pt>
                <c:pt idx="7">
                  <c:v>17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ОК!$A$14:$A$16</c:f>
              <c:strCache>
                <c:ptCount val="3"/>
                <c:pt idx="0">
                  <c:v>Доктор</c:v>
                </c:pt>
                <c:pt idx="1">
                  <c:v>Кандидат </c:v>
                </c:pt>
                <c:pt idx="2">
                  <c:v>без степени</c:v>
                </c:pt>
              </c:strCache>
            </c:strRef>
          </c:cat>
          <c:val>
            <c:numRef>
              <c:f>ОК!$D$14:$D$16</c:f>
              <c:numCache>
                <c:formatCode>General</c:formatCode>
                <c:ptCount val="3"/>
                <c:pt idx="0">
                  <c:v>41</c:v>
                </c:pt>
                <c:pt idx="1">
                  <c:v>70</c:v>
                </c:pt>
                <c:pt idx="2">
                  <c:v>71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1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ОК!$A$18:$A$19</c:f>
              <c:strCache>
                <c:ptCount val="2"/>
                <c:pt idx="0">
                  <c:v>РГБ </c:v>
                </c:pt>
                <c:pt idx="1">
                  <c:v>другие организации</c:v>
                </c:pt>
              </c:strCache>
            </c:strRef>
          </c:cat>
          <c:val>
            <c:numRef>
              <c:f>ОК!$D$18:$D$19</c:f>
              <c:numCache>
                <c:formatCode>General</c:formatCode>
                <c:ptCount val="2"/>
                <c:pt idx="0">
                  <c:v>5</c:v>
                </c:pt>
                <c:pt idx="1">
                  <c:v>177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2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469823122213393"/>
          <c:y val="0.14774074063583545"/>
          <c:w val="0.68644794400699916"/>
          <c:h val="0.66031980809028712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бае!$C$2:$C$10</c:f>
              <c:strCache>
                <c:ptCount val="9"/>
                <c:pt idx="0">
                  <c:v>Партнерство. Содружество. Контакты</c:v>
                </c:pt>
                <c:pt idx="1">
                  <c:v>Библиотека. Фонды. Читатели</c:v>
                </c:pt>
                <c:pt idx="2">
                  <c:v>Межкультурная коммуникация</c:v>
                </c:pt>
                <c:pt idx="3">
                  <c:v>Национальные библиотеки</c:v>
                </c:pt>
                <c:pt idx="4">
                  <c:v>Исследовательские практики</c:v>
                </c:pt>
                <c:pt idx="5">
                  <c:v>Имена и даты </c:v>
                </c:pt>
                <c:pt idx="6">
                  <c:v>Детские библиотеки СНГ</c:v>
                </c:pt>
                <c:pt idx="7">
                  <c:v>Книжная полка</c:v>
                </c:pt>
                <c:pt idx="8">
                  <c:v>Инновационное развитие библиотек </c:v>
                </c:pt>
              </c:strCache>
            </c:strRef>
          </c:cat>
          <c:val>
            <c:numRef>
              <c:f>бае!$D$2:$D$10</c:f>
              <c:numCache>
                <c:formatCode>General</c:formatCode>
                <c:ptCount val="9"/>
                <c:pt idx="0">
                  <c:v>40</c:v>
                </c:pt>
                <c:pt idx="1">
                  <c:v>29</c:v>
                </c:pt>
                <c:pt idx="2">
                  <c:v>22</c:v>
                </c:pt>
                <c:pt idx="3">
                  <c:v>21</c:v>
                </c:pt>
                <c:pt idx="4">
                  <c:v>16</c:v>
                </c:pt>
                <c:pt idx="5">
                  <c:v>16</c:v>
                </c:pt>
                <c:pt idx="6">
                  <c:v>13</c:v>
                </c:pt>
                <c:pt idx="7">
                  <c:v>10</c:v>
                </c:pt>
                <c:pt idx="8">
                  <c:v>4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8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023186019731646E-5"/>
          <c:y val="0.13398132933122336"/>
          <c:w val="0.82765784038131462"/>
          <c:h val="0.77314814814814836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1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4.3534693943511199E-2"/>
                  <c:y val="-2.8263755668430791E-2"/>
                </c:manualLayout>
              </c:layout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986588963685749E-2"/>
                  <c:y val="3.59720526689118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541399461668297E-2"/>
                  <c:y val="-3.34026203354181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212536473773052E-2"/>
                  <c:y val="-1.7986026334455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548104979825301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760641453598342E-2"/>
                  <c:y val="7.708297000481116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3288629878952502E-3"/>
                  <c:y val="2.56943233349371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3322157469738126E-2"/>
                  <c:y val="1.54165940009622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9.3288629878952502E-3"/>
                  <c:y val="2.56943233349370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5548104979825419E-2"/>
                  <c:y val="1.79860263344557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5.90969436703551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4876967967720709E-2"/>
                  <c:y val="-2.05554586679496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бае!$A$19:$A$30</c:f>
              <c:strCache>
                <c:ptCount val="12"/>
                <c:pt idx="0">
                  <c:v>Израиль</c:v>
                </c:pt>
                <c:pt idx="1">
                  <c:v>Кыргызстан</c:v>
                </c:pt>
                <c:pt idx="2">
                  <c:v>Армения</c:v>
                </c:pt>
                <c:pt idx="3">
                  <c:v>Молдова</c:v>
                </c:pt>
                <c:pt idx="4">
                  <c:v>Туркменистан</c:v>
                </c:pt>
                <c:pt idx="5">
                  <c:v>Украина</c:v>
                </c:pt>
                <c:pt idx="6">
                  <c:v>Узбекистан</c:v>
                </c:pt>
                <c:pt idx="7">
                  <c:v>Таджикистан</c:v>
                </c:pt>
                <c:pt idx="8">
                  <c:v>Азербайджан</c:v>
                </c:pt>
                <c:pt idx="9">
                  <c:v>Беларусь</c:v>
                </c:pt>
                <c:pt idx="10">
                  <c:v>Казахстан</c:v>
                </c:pt>
                <c:pt idx="11">
                  <c:v>Россия</c:v>
                </c:pt>
              </c:strCache>
            </c:strRef>
          </c:cat>
          <c:val>
            <c:numRef>
              <c:f>бае!$B$19:$B$30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14</c:v>
                </c:pt>
                <c:pt idx="10">
                  <c:v>17</c:v>
                </c:pt>
                <c:pt idx="11">
                  <c:v>76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7320C-AAAC-4F98-BC7E-1CD62A88185C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DA534-444C-4621-BB90-498BADCEF5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489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Жур­нал ос­но­ван в 1952 г. под на­зва­ни­ем «Биб­лио­те­ки СССР. Опыт ра­бо­ты»,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1967 г. — «Биб­лио­те­ки СССР»,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1973 г. пре­об­ра­зо­ван в пе­ри­о­ди­че­ское из­да­ние «Со­вет­ское биб­лио­те­ко­ве­де­ние»,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1993 г. — «Биб­лио­те­ко­ве­де­ние».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DA534-444C-4621-BB90-498BADCEF58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475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Эта информация</a:t>
            </a:r>
            <a:r>
              <a:rPr lang="ru-RU" baseline="0" dirty="0" smtClean="0"/>
              <a:t> предназначена в первую очередь для повышения эффективности учета при цитировании статей из нашего журнала, но также будет полезна библиографам и каталогизаторам, занимающимся аналитической росписью статей.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DA534-444C-4621-BB90-498BADCEF58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2763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DA534-444C-4621-BB90-498BADCEF58F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2709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DA534-444C-4621-BB90-498BADCEF58F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619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094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626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560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799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145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826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482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369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957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141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542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9228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5374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0606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317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2840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735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077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1934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8287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7265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6552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4224032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5149885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5003793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03957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0353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9478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597189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2782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35465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87495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2258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2937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3880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12300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251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468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38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5FEBA68-8882-4676-811F-D6F4D4122D50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D87611-D263-419E-B991-013BDBF3CE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003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59" y="758952"/>
            <a:ext cx="7846587" cy="4224032"/>
          </a:xfrm>
        </p:spPr>
        <p:txBody>
          <a:bodyPr>
            <a:noAutofit/>
          </a:bodyPr>
          <a:lstStyle/>
          <a:p>
            <a:r>
              <a:rPr lang="ru-RU" dirty="0"/>
              <a:t>Журналы РГБ: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4600" dirty="0" smtClean="0"/>
              <a:t>новые </a:t>
            </a:r>
            <a:r>
              <a:rPr lang="ru-RU" sz="4600" dirty="0"/>
              <a:t>форматы и </a:t>
            </a:r>
            <a:r>
              <a:rPr lang="ru-RU" sz="4600" dirty="0" smtClean="0"/>
              <a:t>перспективы позиционирования </a:t>
            </a:r>
            <a:br>
              <a:rPr lang="ru-RU" sz="4600" dirty="0" smtClean="0"/>
            </a:br>
            <a:r>
              <a:rPr lang="ru-RU" sz="4600" dirty="0" smtClean="0"/>
              <a:t>в </a:t>
            </a:r>
            <a:r>
              <a:rPr lang="ru-RU" sz="4600" dirty="0"/>
              <a:t>профессиональном и социокультурном пространстве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Самарин Александр Юрьевич, </a:t>
            </a:r>
          </a:p>
          <a:p>
            <a:r>
              <a:rPr lang="ru-RU" dirty="0" smtClean="0"/>
              <a:t>зам. генерального директора РГБ </a:t>
            </a:r>
            <a:br>
              <a:rPr lang="ru-RU" dirty="0" smtClean="0"/>
            </a:br>
            <a:r>
              <a:rPr lang="ru-RU" dirty="0" smtClean="0"/>
              <a:t>по научно-издательской деятельности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31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Журналы Российской государственной библиотеки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11" y="2272765"/>
            <a:ext cx="2588013" cy="360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580" y="1912765"/>
            <a:ext cx="2785814" cy="39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12" y="2272765"/>
            <a:ext cx="2547314" cy="360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55275" y="6081623"/>
            <a:ext cx="2950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Рецензируемый научный журнал, входит в перечень ВАК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03507" y="6081623"/>
            <a:ext cx="30106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Рецензируемый научный журнал, входит в перечень ВАК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14126" y="6081622"/>
            <a:ext cx="30106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Научно-информационный журнал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1668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2877" y="341523"/>
            <a:ext cx="7793883" cy="3983589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Рецензируемые научные издания:</a:t>
            </a:r>
            <a:br>
              <a:rPr lang="ru-RU" sz="6600" dirty="0" smtClean="0"/>
            </a:br>
            <a:r>
              <a:rPr lang="ru-RU" sz="6600" dirty="0" smtClean="0"/>
              <a:t>особенности и нововведения.</a:t>
            </a:r>
            <a:endParaRPr lang="ru-RU" sz="6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Изменения в формате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900" y="1845734"/>
            <a:ext cx="7823835" cy="446880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Журналы </a:t>
            </a:r>
            <a:r>
              <a:rPr lang="ru-RU" sz="2400" b="1" dirty="0" smtClean="0"/>
              <a:t>«Библиотековедение» </a:t>
            </a:r>
            <a:r>
              <a:rPr lang="ru-RU" sz="2400" dirty="0" smtClean="0"/>
              <a:t>и </a:t>
            </a:r>
            <a:r>
              <a:rPr lang="ru-RU" sz="2400" b="1" dirty="0" smtClean="0"/>
              <a:t>«Обсерватория культуры» </a:t>
            </a:r>
            <a:r>
              <a:rPr lang="ru-RU" sz="2400" dirty="0" smtClean="0"/>
              <a:t>вошли </a:t>
            </a:r>
            <a:r>
              <a:rPr lang="ru-RU" sz="2400" dirty="0"/>
              <a:t>в новую редакцию перечня ВАК, вступившую в силу с 1 декабря 2015 </a:t>
            </a:r>
            <a:r>
              <a:rPr lang="ru-RU" sz="2400" dirty="0" smtClean="0"/>
              <a:t>года, в связи с чем </a:t>
            </a:r>
            <a:br>
              <a:rPr lang="ru-RU" sz="2400" dirty="0" smtClean="0"/>
            </a:br>
            <a:r>
              <a:rPr lang="ru-RU" sz="2400" dirty="0" smtClean="0"/>
              <a:t>в работе журналов были проведены некоторые изменения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 smtClean="0"/>
              <a:t>Расширены и дополнены правила предоставления материалов и требования к оформлению статей, опубликованные на сайте журнала на русском и английских языках.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 smtClean="0"/>
              <a:t>С </a:t>
            </a:r>
            <a:r>
              <a:rPr lang="ru-RU" sz="2000" dirty="0"/>
              <a:t>2016 г</a:t>
            </a:r>
            <a:r>
              <a:rPr lang="ru-RU" sz="2000" dirty="0" smtClean="0"/>
              <a:t>. в журналах </a:t>
            </a:r>
            <a:r>
              <a:rPr lang="ru-RU" sz="2000" dirty="0"/>
              <a:t>ведется нумерация по томам, </a:t>
            </a:r>
            <a:r>
              <a:rPr lang="ru-RU" sz="2000" dirty="0" smtClean="0"/>
              <a:t>введена сквозная «пагинация» внутри </a:t>
            </a:r>
            <a:r>
              <a:rPr lang="ru-RU" sz="2000" dirty="0"/>
              <a:t>одного </a:t>
            </a:r>
            <a:r>
              <a:rPr lang="ru-RU" sz="2000" dirty="0" smtClean="0"/>
              <a:t>тома.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 smtClean="0"/>
              <a:t>В 2016 году изменены оригинал-макет изданий с целью максимально удобного распространения материалов постатейно, в том числе включения в полнотекстовую базу РИНЦ, и последующее включение в международные базы цитирования (</a:t>
            </a:r>
            <a:r>
              <a:rPr lang="en-US" sz="2000" dirty="0" smtClean="0"/>
              <a:t>Scopus </a:t>
            </a:r>
            <a:r>
              <a:rPr lang="ru-RU" sz="2000" dirty="0" smtClean="0"/>
              <a:t>и </a:t>
            </a:r>
            <a:r>
              <a:rPr lang="en-US" sz="2000" dirty="0" smtClean="0"/>
              <a:t>Web of Science)</a:t>
            </a:r>
            <a:endParaRPr lang="ru-RU" sz="2000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7578547" y="116242"/>
            <a:ext cx="1347866" cy="1112846"/>
            <a:chOff x="7578547" y="116242"/>
            <a:chExt cx="1347866" cy="1112846"/>
          </a:xfrm>
        </p:grpSpPr>
        <p:pic>
          <p:nvPicPr>
            <p:cNvPr id="5" name="Объект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0000">
              <a:off x="8150008" y="116242"/>
              <a:ext cx="776405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Объект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600000">
              <a:off x="7578547" y="149088"/>
              <a:ext cx="759767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41498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оформлению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460175"/>
          </a:xfrm>
        </p:spPr>
        <p:txBody>
          <a:bodyPr>
            <a:normAutofit/>
          </a:bodyPr>
          <a:lstStyle/>
          <a:p>
            <a:pPr marL="0" indent="-292608">
              <a:buFont typeface="Wingdings" panose="05000000000000000000" pitchFamily="2" charset="2"/>
              <a:buChar char="v"/>
            </a:pPr>
            <a:r>
              <a:rPr lang="ru-RU" sz="2400" dirty="0" smtClean="0"/>
              <a:t>Расширены и структурированы данные об организации, добавлен адрес с целью обеспечения расчета индекса цитируемости учреждения</a:t>
            </a:r>
            <a:endParaRPr lang="en-US" sz="2400" dirty="0" smtClean="0"/>
          </a:p>
          <a:p>
            <a:pPr marL="0" indent="-292608">
              <a:buFont typeface="Wingdings" panose="05000000000000000000" pitchFamily="2" charset="2"/>
              <a:buChar char="v"/>
            </a:pPr>
            <a:r>
              <a:rPr lang="ru-RU" sz="2400" dirty="0" smtClean="0"/>
              <a:t>Аннотация заменена на структурированный </a:t>
            </a:r>
            <a:r>
              <a:rPr lang="ru-RU" sz="2400" b="1" dirty="0" smtClean="0"/>
              <a:t>реферат</a:t>
            </a:r>
            <a:r>
              <a:rPr lang="ru-RU" sz="2400" dirty="0" smtClean="0"/>
              <a:t> </a:t>
            </a:r>
            <a:r>
              <a:rPr lang="ru-RU" sz="2400" dirty="0"/>
              <a:t>(150—200 слов), </a:t>
            </a:r>
            <a:r>
              <a:rPr lang="ru-RU" sz="2400" dirty="0" smtClean="0"/>
              <a:t>раскрывающий актуальность </a:t>
            </a:r>
            <a:r>
              <a:rPr lang="ru-RU" sz="2400" dirty="0"/>
              <a:t>и новизну </a:t>
            </a:r>
            <a:r>
              <a:rPr lang="ru-RU" sz="2400" dirty="0" smtClean="0"/>
              <a:t>решения проблем, </a:t>
            </a:r>
            <a:r>
              <a:rPr lang="ru-RU" sz="2400" dirty="0"/>
              <a:t>главные содержательные аспекты статьи.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После каждой статьи публикуется целостный английский блок, включающий раздел </a:t>
            </a:r>
            <a:r>
              <a:rPr lang="en-US" sz="2400" b="1" dirty="0" smtClean="0"/>
              <a:t>References</a:t>
            </a:r>
            <a:r>
              <a:rPr lang="en-US" sz="2400" dirty="0" smtClean="0"/>
              <a:t> — </a:t>
            </a:r>
            <a:r>
              <a:rPr lang="ru-RU" sz="2400" dirty="0" smtClean="0"/>
              <a:t>список </a:t>
            </a:r>
            <a:r>
              <a:rPr lang="ru-RU" sz="2400" dirty="0"/>
              <a:t>источников на английском языке (и/или в транслитерации) </a:t>
            </a:r>
            <a:r>
              <a:rPr lang="ru-RU" sz="2400" dirty="0" smtClean="0"/>
              <a:t>с</a:t>
            </a:r>
            <a:r>
              <a:rPr lang="ru-RU" sz="2400" dirty="0"/>
              <a:t> целях обеспечения отслеживания цитируемости в международных базах данных.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578547" y="116242"/>
            <a:ext cx="1347866" cy="1112846"/>
            <a:chOff x="7578547" y="116242"/>
            <a:chExt cx="1347866" cy="1112846"/>
          </a:xfrm>
        </p:grpSpPr>
        <p:pic>
          <p:nvPicPr>
            <p:cNvPr id="5" name="Объект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0000">
              <a:off x="8150008" y="116242"/>
              <a:ext cx="776405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Объект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600000">
              <a:off x="7578547" y="149088"/>
              <a:ext cx="759767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12947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НОВОЕ: нумерация выпусков по томам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862985"/>
            <a:ext cx="7915599" cy="47448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С 2016 г. в </a:t>
            </a:r>
            <a:r>
              <a:rPr lang="ru-RU" sz="2800" dirty="0" smtClean="0"/>
              <a:t>рецензируемых журналах </a:t>
            </a:r>
            <a:r>
              <a:rPr lang="ru-RU" sz="2800" dirty="0"/>
              <a:t>ведется нумерация по </a:t>
            </a:r>
            <a:r>
              <a:rPr lang="ru-RU" sz="2800" dirty="0" smtClean="0"/>
              <a:t>томам. </a:t>
            </a:r>
            <a:r>
              <a:rPr lang="ru-RU" sz="2800" b="1" dirty="0" smtClean="0"/>
              <a:t>№№ 1 и 2 </a:t>
            </a:r>
            <a:r>
              <a:rPr lang="ru-RU" sz="2800" dirty="0" smtClean="0"/>
              <a:t>вышли в составе </a:t>
            </a:r>
            <a:r>
              <a:rPr lang="ru-RU" sz="2800" b="1" dirty="0" smtClean="0"/>
              <a:t>тома 1</a:t>
            </a:r>
            <a:r>
              <a:rPr lang="ru-RU" sz="2800" dirty="0" smtClean="0"/>
              <a:t>, и библиографическое описание статьи из журнала выглядит следующим образом</a:t>
            </a:r>
            <a:r>
              <a:rPr lang="en-US" sz="2800" dirty="0" smtClean="0"/>
              <a:t> </a:t>
            </a:r>
            <a:r>
              <a:rPr lang="ru-RU" sz="2800" dirty="0" smtClean="0"/>
              <a:t>(на примере первых статей):</a:t>
            </a:r>
          </a:p>
          <a:p>
            <a:pPr marL="475488" lvl="2" indent="0">
              <a:buNone/>
            </a:pPr>
            <a:r>
              <a:rPr lang="ru-RU" sz="28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Басов С.А. 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Года литературы — к читающей стране: библиотечная </a:t>
            </a:r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 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IV Санкт-Петербургском международном культурном форуме // </a:t>
            </a:r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Библиотековедение. 2016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1. № 1. 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7—14</a:t>
            </a:r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78547" y="116242"/>
            <a:ext cx="1347866" cy="1112846"/>
            <a:chOff x="7578547" y="116242"/>
            <a:chExt cx="1347866" cy="1112846"/>
          </a:xfrm>
        </p:grpSpPr>
        <p:pic>
          <p:nvPicPr>
            <p:cNvPr id="5" name="Объект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0000">
              <a:off x="8150008" y="116242"/>
              <a:ext cx="776405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Объект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600000">
              <a:off x="7578547" y="149088"/>
              <a:ext cx="759767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87487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03537"/>
            <a:ext cx="7543800" cy="1371027"/>
          </a:xfrm>
        </p:spPr>
        <p:txBody>
          <a:bodyPr>
            <a:normAutofit/>
          </a:bodyPr>
          <a:lstStyle/>
          <a:p>
            <a:r>
              <a:rPr lang="ru-RU" dirty="0" smtClean="0"/>
              <a:t>ИЗМЕНЕНИЕ ТОМА с №3, 2016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b="1" dirty="0" smtClean="0"/>
              <a:t>В соответствии с требованиями международных баз цитирования </a:t>
            </a:r>
            <a:r>
              <a:rPr lang="en-US" b="1" dirty="0" smtClean="0"/>
              <a:t>Scopus </a:t>
            </a:r>
            <a:r>
              <a:rPr lang="ru-RU" b="1" dirty="0" smtClean="0"/>
              <a:t>и</a:t>
            </a:r>
            <a:r>
              <a:rPr lang="en-US" b="1" dirty="0" smtClean="0"/>
              <a:t> Web of Science </a:t>
            </a:r>
            <a:r>
              <a:rPr lang="ru-RU" b="1" dirty="0" smtClean="0"/>
              <a:t>номер тома должен соответствовать порядковому номеру года выхода журнала.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Журнал «Библиотековедение» ведет свою историю от журнала «Библиотеки СССР. Опыт работы», основанного в 1952 году, поэтому  2016 год будет соответствовать в нумерации </a:t>
            </a:r>
            <a:r>
              <a:rPr lang="ru-RU" sz="4000" b="1" dirty="0" smtClean="0"/>
              <a:t>тому 65</a:t>
            </a:r>
            <a:r>
              <a:rPr lang="ru-RU" sz="3200" b="1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Журнал «Обсерватория культуры», основан в 2004 году. Поэтому 2016 год будет соответствовать в нумерации </a:t>
            </a:r>
            <a:r>
              <a:rPr lang="ru-RU" sz="3600" b="1" dirty="0" smtClean="0"/>
              <a:t>тому 13.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// Библиотековедение. 2016.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 65. № 3. </a:t>
            </a:r>
            <a:r>
              <a:rPr lang="ru-RU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247… </a:t>
            </a:r>
          </a:p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…//Обсерватория культуры. 2016.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Т.13. №3.</a:t>
            </a:r>
            <a:r>
              <a:rPr lang="ru-RU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С.260 …</a:t>
            </a:r>
            <a:endParaRPr lang="ru-RU" sz="20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Библиографическое описание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79319" y="3086100"/>
            <a:ext cx="3930624" cy="3544799"/>
            <a:chOff x="526894" y="3086100"/>
            <a:chExt cx="3930624" cy="354479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894" y="3086100"/>
              <a:ext cx="3930624" cy="3544799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628650" y="5019674"/>
              <a:ext cx="3486151" cy="21907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993004" y="3390899"/>
            <a:ext cx="3475512" cy="3343276"/>
            <a:chOff x="4993004" y="3390899"/>
            <a:chExt cx="3373756" cy="3240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0143" y="3390899"/>
              <a:ext cx="3346617" cy="3240000"/>
            </a:xfrm>
            <a:prstGeom prst="rect">
              <a:avLst/>
            </a:prstGeom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4993004" y="4895848"/>
              <a:ext cx="3188972" cy="180977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Каждая статья в журнале начинается с новой полосы, на которой можно найти все метаданные. В 2016 году каждая статья сопровождается новым полем «</a:t>
            </a:r>
            <a:r>
              <a:rPr lang="ru-RU" b="1" dirty="0" smtClean="0">
                <a:solidFill>
                  <a:schemeClr val="accent2"/>
                </a:solidFill>
              </a:rPr>
              <a:t>Для цитирования</a:t>
            </a:r>
            <a:r>
              <a:rPr lang="ru-RU" dirty="0" smtClean="0"/>
              <a:t>», в котором представлена рекомендация для корректного цитирования данной статьи как на русском, так и на английских языках.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7578547" y="116242"/>
            <a:ext cx="1347866" cy="1112846"/>
            <a:chOff x="7578547" y="116242"/>
            <a:chExt cx="1347866" cy="1112846"/>
          </a:xfrm>
        </p:grpSpPr>
        <p:pic>
          <p:nvPicPr>
            <p:cNvPr id="12" name="Объект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0000">
              <a:off x="8150008" y="116242"/>
              <a:ext cx="776405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Объект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600000">
              <a:off x="7578547" y="149088"/>
              <a:ext cx="759767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151734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590532"/>
          </a:xfrm>
        </p:spPr>
        <p:txBody>
          <a:bodyPr/>
          <a:lstStyle/>
          <a:p>
            <a:r>
              <a:rPr lang="ru-RU" dirty="0" smtClean="0"/>
              <a:t>Колонтитулы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497916"/>
          </a:xfrm>
        </p:spPr>
        <p:txBody>
          <a:bodyPr>
            <a:noAutofit/>
          </a:bodyPr>
          <a:lstStyle/>
          <a:p>
            <a:r>
              <a:rPr lang="ru-RU" dirty="0" smtClean="0"/>
              <a:t>Всю библиографическую информацию о конкретной статье можно найти на любой </a:t>
            </a:r>
            <a:br>
              <a:rPr lang="ru-RU" dirty="0" smtClean="0"/>
            </a:br>
            <a:r>
              <a:rPr lang="ru-RU" dirty="0" smtClean="0"/>
              <a:t>ее странице:</a:t>
            </a:r>
          </a:p>
          <a:p>
            <a:r>
              <a:rPr lang="ru-RU" dirty="0" smtClean="0"/>
              <a:t>В </a:t>
            </a:r>
            <a:r>
              <a:rPr lang="ru-RU" b="1" dirty="0" smtClean="0">
                <a:solidFill>
                  <a:schemeClr val="accent2"/>
                </a:solidFill>
              </a:rPr>
              <a:t>верхнем колонтитуле </a:t>
            </a:r>
            <a:r>
              <a:rPr lang="ru-RU" dirty="0" smtClean="0"/>
              <a:t>расположена информация </a:t>
            </a:r>
            <a:br>
              <a:rPr lang="ru-RU" dirty="0" smtClean="0"/>
            </a:br>
            <a:r>
              <a:rPr lang="ru-RU" dirty="0" smtClean="0"/>
              <a:t>об авторе, названии, </a:t>
            </a:r>
            <a:br>
              <a:rPr lang="ru-RU" dirty="0" smtClean="0"/>
            </a:br>
            <a:r>
              <a:rPr lang="ru-RU" dirty="0" smtClean="0"/>
              <a:t>и номерах страниц статьи</a:t>
            </a:r>
          </a:p>
          <a:p>
            <a:r>
              <a:rPr lang="ru-RU" dirty="0" smtClean="0"/>
              <a:t>В </a:t>
            </a:r>
            <a:r>
              <a:rPr lang="ru-RU" b="1" dirty="0" smtClean="0">
                <a:solidFill>
                  <a:schemeClr val="accent2"/>
                </a:solidFill>
              </a:rPr>
              <a:t>нижнем</a:t>
            </a:r>
            <a:r>
              <a:rPr lang="ru-RU" dirty="0" smtClean="0"/>
              <a:t> — название журнала, год выпуска, том и номер. Также здесь указан раздел, к которому относится данная статья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580" t="1224" r="8151" b="817"/>
          <a:stretch/>
        </p:blipFill>
        <p:spPr>
          <a:xfrm>
            <a:off x="4556380" y="9525"/>
            <a:ext cx="4559046" cy="6858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149027" y="122279"/>
            <a:ext cx="1347866" cy="1112846"/>
            <a:chOff x="7578547" y="116242"/>
            <a:chExt cx="1347866" cy="1112846"/>
          </a:xfrm>
        </p:grpSpPr>
        <p:pic>
          <p:nvPicPr>
            <p:cNvPr id="6" name="Объект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0000">
              <a:off x="8150008" y="116242"/>
              <a:ext cx="776405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Объект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600000">
              <a:off x="7578547" y="149088"/>
              <a:ext cx="759767" cy="10800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252917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каждом журнале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047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81" y="760413"/>
            <a:ext cx="3698801" cy="52578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899" y="657225"/>
            <a:ext cx="3552826" cy="5647980"/>
          </a:xfrm>
        </p:spPr>
        <p:txBody>
          <a:bodyPr>
            <a:noAutofit/>
          </a:bodyPr>
          <a:lstStyle/>
          <a:p>
            <a:r>
              <a:rPr lang="ru-RU" sz="1800" dirty="0"/>
              <a:t>Редакция принимает только оригинальные, не публиковавшиеся ранее научные статьи и иные материалы научного характера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по </a:t>
            </a:r>
            <a:r>
              <a:rPr lang="ru-RU" sz="1800" b="1" dirty="0">
                <a:solidFill>
                  <a:schemeClr val="accent2"/>
                </a:solidFill>
              </a:rPr>
              <a:t>библиотековедению, </a:t>
            </a:r>
            <a:r>
              <a:rPr lang="ru-RU" sz="1800" b="1" dirty="0" err="1">
                <a:solidFill>
                  <a:schemeClr val="accent2"/>
                </a:solidFill>
              </a:rPr>
              <a:t>библиографоведению</a:t>
            </a:r>
            <a:r>
              <a:rPr lang="ru-RU" sz="1800" b="1" dirty="0">
                <a:solidFill>
                  <a:schemeClr val="accent2"/>
                </a:solidFill>
              </a:rPr>
              <a:t> и книговедению</a:t>
            </a:r>
            <a:r>
              <a:rPr lang="ru-RU" sz="1800" dirty="0"/>
              <a:t> 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(специальность 05.25.03) </a:t>
            </a:r>
            <a:br>
              <a:rPr lang="ru-RU" sz="1800" dirty="0" smtClean="0"/>
            </a:br>
            <a:r>
              <a:rPr lang="ru-RU" sz="1800" dirty="0" smtClean="0"/>
              <a:t>в соответствии с</a:t>
            </a:r>
            <a:r>
              <a:rPr lang="ru-RU" sz="1800" dirty="0"/>
              <a:t> тематикой основных разделов </a:t>
            </a:r>
            <a:r>
              <a:rPr lang="ru-RU" sz="1800" dirty="0" smtClean="0"/>
              <a:t>по следующим отраслям науки </a:t>
            </a:r>
            <a:r>
              <a:rPr lang="ru-RU" sz="1800" dirty="0"/>
              <a:t>и группам специальностей: </a:t>
            </a:r>
          </a:p>
          <a:p>
            <a:r>
              <a:rPr lang="ru-RU" sz="1800" dirty="0"/>
              <a:t>05.00.00 </a:t>
            </a:r>
            <a:r>
              <a:rPr lang="ru-RU" sz="1800" b="1" dirty="0">
                <a:solidFill>
                  <a:schemeClr val="accent2"/>
                </a:solidFill>
              </a:rPr>
              <a:t>Технические науки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600" dirty="0" smtClean="0"/>
              <a:t>(</a:t>
            </a:r>
            <a:r>
              <a:rPr lang="ru-RU" sz="1600" dirty="0"/>
              <a:t>05.25.00 Документальная информация)</a:t>
            </a:r>
          </a:p>
          <a:p>
            <a:r>
              <a:rPr lang="ru-RU" sz="1800" dirty="0"/>
              <a:t>07.00.00 </a:t>
            </a:r>
            <a:r>
              <a:rPr lang="ru-RU" sz="1800" b="1" dirty="0">
                <a:solidFill>
                  <a:schemeClr val="accent2"/>
                </a:solidFill>
              </a:rPr>
              <a:t>Исторические науки и археология</a:t>
            </a:r>
          </a:p>
          <a:p>
            <a:r>
              <a:rPr lang="ru-RU" sz="1800" dirty="0"/>
              <a:t>13.00.00 </a:t>
            </a:r>
            <a:r>
              <a:rPr lang="ru-RU" sz="1800" b="1" dirty="0">
                <a:solidFill>
                  <a:schemeClr val="accent2"/>
                </a:solidFill>
              </a:rPr>
              <a:t>Педагогические </a:t>
            </a:r>
            <a:r>
              <a:rPr lang="ru-RU" sz="1800" b="1" dirty="0" smtClean="0">
                <a:solidFill>
                  <a:schemeClr val="accent2"/>
                </a:solidFill>
              </a:rPr>
              <a:t>науки</a:t>
            </a:r>
            <a:endParaRPr lang="ru-RU" sz="1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08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Журнал «Библиотековедение» </a:t>
            </a:r>
            <a:br>
              <a:rPr lang="ru-RU" dirty="0" smtClean="0"/>
            </a:br>
            <a:r>
              <a:rPr lang="ru-RU" dirty="0" smtClean="0"/>
              <a:t>в 2015-2016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7189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С  июля 2015 года главным редактором является </a:t>
            </a:r>
            <a:br>
              <a:rPr lang="ru-RU" dirty="0" smtClean="0"/>
            </a:br>
            <a:r>
              <a:rPr lang="ru-RU" dirty="0" smtClean="0"/>
              <a:t>доктор исторических наук, известный библиофил и историк книги </a:t>
            </a:r>
            <a:br>
              <a:rPr lang="ru-RU" dirty="0" smtClean="0"/>
            </a:br>
            <a:r>
              <a:rPr lang="ru-RU" b="1" dirty="0" smtClean="0"/>
              <a:t>Александр Юрьевич Самарин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/>
              <a:t>Редакционный совет </a:t>
            </a:r>
            <a:r>
              <a:rPr lang="ru-RU" dirty="0"/>
              <a:t>состоит из ученых с мировым именем, ведущих специалистов в области культуры, науки, образования. Представлены ученые из России, Беларуси, Кыргызстана, Польши.</a:t>
            </a:r>
          </a:p>
          <a:p>
            <a:r>
              <a:rPr lang="ru-RU" dirty="0"/>
              <a:t>Всего 26 человек. Из них докторов наук — 18, кандидатов наук — 7, без степени — 1.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 </a:t>
            </a:r>
            <a:r>
              <a:rPr lang="ru-RU" dirty="0" smtClean="0"/>
              <a:t>Редакционная </a:t>
            </a:r>
            <a:r>
              <a:rPr lang="ru-RU" dirty="0"/>
              <a:t>коллегия — научные сотрудники крупнейших российских библиотек и вузов культуры, возглавляющие различные отраслевые направления.</a:t>
            </a:r>
          </a:p>
          <a:p>
            <a:r>
              <a:rPr lang="ru-RU" dirty="0"/>
              <a:t>Всего 17 человек. Из них докторов наук — 8, кандидатов наук — 8, без степени — 1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178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Разделы </a:t>
            </a:r>
            <a:r>
              <a:rPr lang="ru-RU" dirty="0" smtClean="0"/>
              <a:t>журнала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14375" y="1845734"/>
            <a:ext cx="3811905" cy="402336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Библиотека</a:t>
            </a:r>
            <a:r>
              <a:rPr lang="ru-RU" sz="2800" dirty="0"/>
              <a:t> — Культура — Общество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Информатизация — Ресурсы — Технологии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Книга — Чтение — Читатель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Лики — Лица — Судьбы</a:t>
            </a:r>
          </a:p>
          <a:p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ru-RU" sz="2800" dirty="0"/>
              <a:t>Международный </a:t>
            </a:r>
            <a:r>
              <a:rPr lang="ru-RU" sz="2800" dirty="0" smtClean="0"/>
              <a:t>контент</a:t>
            </a:r>
            <a:br>
              <a:rPr lang="ru-RU" sz="2800" dirty="0" smtClean="0"/>
            </a:br>
            <a:r>
              <a:rPr lang="ru-RU" sz="2800" dirty="0" smtClean="0"/>
              <a:t>Исторические </a:t>
            </a:r>
            <a:r>
              <a:rPr lang="ru-RU" sz="2800" dirty="0"/>
              <a:t>практики и реконструкции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2800" dirty="0"/>
              <a:t>Образование — Профессия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2800" dirty="0"/>
              <a:t>Факты — События — </a:t>
            </a:r>
            <a:r>
              <a:rPr lang="ru-RU" sz="2800" dirty="0" err="1" smtClean="0"/>
              <a:t>Коммунникации</a:t>
            </a:r>
            <a:endParaRPr lang="ru-RU" sz="2800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392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Рейтинг наполняемости разделов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05623553"/>
              </p:ext>
            </p:extLst>
          </p:nvPr>
        </p:nvGraphicFramePr>
        <p:xfrm>
          <a:off x="327804" y="1846262"/>
          <a:ext cx="8704053" cy="4934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555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03538"/>
            <a:ext cx="7543800" cy="792018"/>
          </a:xfrm>
        </p:spPr>
        <p:txBody>
          <a:bodyPr/>
          <a:lstStyle/>
          <a:p>
            <a:r>
              <a:rPr lang="ru-RU" dirty="0" smtClean="0"/>
              <a:t>Статьи по жанрам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72083859"/>
              </p:ext>
            </p:extLst>
          </p:nvPr>
        </p:nvGraphicFramePr>
        <p:xfrm>
          <a:off x="103517" y="1733953"/>
          <a:ext cx="8359631" cy="505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2804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Среди научных статей:</a:t>
            </a:r>
            <a:endParaRPr lang="ru-RU" dirty="0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0445849"/>
              </p:ext>
            </p:extLst>
          </p:nvPr>
        </p:nvGraphicFramePr>
        <p:xfrm>
          <a:off x="822325" y="1846263"/>
          <a:ext cx="7543800" cy="462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5482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69" t="2343" r="2679" b="7835"/>
          <a:stretch/>
        </p:blipFill>
        <p:spPr>
          <a:xfrm>
            <a:off x="78057" y="1358363"/>
            <a:ext cx="9021337" cy="5488486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3581" y="178231"/>
            <a:ext cx="7543800" cy="118013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Наиболее часто встречающиеся ключевые слова (2015-2016)</a:t>
            </a:r>
            <a:endParaRPr lang="ru-RU" sz="3600" b="1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3155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Научный статус </a:t>
            </a:r>
            <a:br>
              <a:rPr lang="ru-RU" dirty="0" smtClean="0"/>
            </a:br>
            <a:r>
              <a:rPr lang="ru-RU" dirty="0" smtClean="0"/>
              <a:t>авторов журнала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4554544"/>
              </p:ext>
            </p:extLst>
          </p:nvPr>
        </p:nvGraphicFramePr>
        <p:xfrm>
          <a:off x="353682" y="1846263"/>
          <a:ext cx="8497019" cy="4856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621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03537"/>
            <a:ext cx="7543800" cy="904161"/>
          </a:xfrm>
        </p:spPr>
        <p:txBody>
          <a:bodyPr/>
          <a:lstStyle/>
          <a:p>
            <a:r>
              <a:rPr lang="ru-RU" dirty="0" smtClean="0"/>
              <a:t>География авторов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44117095"/>
              </p:ext>
            </p:extLst>
          </p:nvPr>
        </p:nvGraphicFramePr>
        <p:xfrm>
          <a:off x="100497" y="1777252"/>
          <a:ext cx="8988725" cy="48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730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03537"/>
            <a:ext cx="7543800" cy="1827187"/>
          </a:xfrm>
        </p:spPr>
        <p:txBody>
          <a:bodyPr>
            <a:normAutofit/>
          </a:bodyPr>
          <a:lstStyle/>
          <a:p>
            <a:r>
              <a:rPr lang="ru-RU" dirty="0" smtClean="0"/>
              <a:t>Корпоративная среда</a:t>
            </a:r>
            <a:br>
              <a:rPr lang="ru-RU" dirty="0" smtClean="0"/>
            </a:br>
            <a:r>
              <a:rPr lang="ru-RU" sz="3200" dirty="0"/>
              <a:t>д</a:t>
            </a:r>
            <a:r>
              <a:rPr lang="ru-RU" sz="3200" dirty="0" smtClean="0"/>
              <a:t>оля сотрудников РГБ </a:t>
            </a:r>
            <a:br>
              <a:rPr lang="ru-RU" sz="3200" dirty="0" smtClean="0"/>
            </a:br>
            <a:r>
              <a:rPr lang="ru-RU" sz="3200" dirty="0" smtClean="0"/>
              <a:t>среди авторов журнала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32684874"/>
              </p:ext>
            </p:extLst>
          </p:nvPr>
        </p:nvGraphicFramePr>
        <p:xfrm>
          <a:off x="277873" y="2329342"/>
          <a:ext cx="8633973" cy="464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81" y="178230"/>
            <a:ext cx="1013023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636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приобрести: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07766" y="1845734"/>
            <a:ext cx="4458994" cy="4882869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Подписной индекс: </a:t>
            </a:r>
            <a:r>
              <a:rPr lang="ru-RU" dirty="0"/>
              <a:t>87 322 (по объединенному каталогу «Пресса России</a:t>
            </a:r>
            <a:r>
              <a:rPr lang="ru-RU" dirty="0" smtClean="0"/>
              <a:t>»).</a:t>
            </a:r>
          </a:p>
          <a:p>
            <a:r>
              <a:rPr lang="ru-RU" b="1" dirty="0" smtClean="0"/>
              <a:t>В книжном киоске </a:t>
            </a:r>
            <a:r>
              <a:rPr lang="ru-RU" dirty="0" smtClean="0"/>
              <a:t>РГБ (1 подъезд)</a:t>
            </a:r>
          </a:p>
          <a:p>
            <a:r>
              <a:rPr lang="ru-RU" dirty="0"/>
              <a:t>Распространение журнала </a:t>
            </a:r>
            <a:r>
              <a:rPr lang="ru-RU" b="1" dirty="0"/>
              <a:t>в цифровой </a:t>
            </a:r>
            <a:r>
              <a:rPr lang="ru-RU" b="1" dirty="0" smtClean="0"/>
              <a:t>форме</a:t>
            </a:r>
            <a:r>
              <a:rPr lang="ru-RU" dirty="0" smtClean="0"/>
              <a:t> у </a:t>
            </a:r>
            <a:r>
              <a:rPr lang="ru-RU" dirty="0" err="1" smtClean="0"/>
              <a:t>агрегаторов</a:t>
            </a:r>
            <a:r>
              <a:rPr lang="ru-RU" dirty="0" smtClean="0"/>
              <a:t>:</a:t>
            </a:r>
            <a:endParaRPr lang="ru-RU" dirty="0"/>
          </a:p>
          <a:p>
            <a:pPr lvl="1"/>
            <a:r>
              <a:rPr lang="ru-RU" dirty="0" err="1"/>
              <a:t>EastView</a:t>
            </a:r>
            <a:r>
              <a:rPr lang="ru-RU" dirty="0"/>
              <a:t>: «Библиотечное дело и информационное обслуживание» (UDB-LIB)</a:t>
            </a:r>
          </a:p>
          <a:p>
            <a:pPr lvl="1"/>
            <a:r>
              <a:rPr lang="ru-RU" dirty="0"/>
              <a:t>Агентство «Книга-Сервис»: «Пресса по подписке»</a:t>
            </a:r>
          </a:p>
          <a:p>
            <a:pPr lvl="1"/>
            <a:r>
              <a:rPr lang="ru-RU" dirty="0"/>
              <a:t>Национальный цифровой ресурс </a:t>
            </a:r>
            <a:r>
              <a:rPr lang="ru-RU" dirty="0" err="1"/>
              <a:t>Руконт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EBSCO: «</a:t>
            </a:r>
            <a:r>
              <a:rPr lang="ru-RU" dirty="0" err="1"/>
              <a:t>Library</a:t>
            </a:r>
            <a:r>
              <a:rPr lang="ru-RU" dirty="0"/>
              <a:t> &amp; </a:t>
            </a:r>
            <a:r>
              <a:rPr lang="ru-RU" dirty="0" err="1"/>
              <a:t>Information</a:t>
            </a:r>
            <a:r>
              <a:rPr lang="ru-RU" dirty="0"/>
              <a:t> </a:t>
            </a:r>
            <a:r>
              <a:rPr lang="ru-RU" dirty="0" err="1"/>
              <a:t>Science</a:t>
            </a:r>
            <a:r>
              <a:rPr lang="ru-RU" dirty="0"/>
              <a:t> </a:t>
            </a:r>
            <a:r>
              <a:rPr lang="ru-RU" dirty="0" err="1"/>
              <a:t>Source</a:t>
            </a:r>
            <a:r>
              <a:rPr lang="ru-RU" dirty="0" smtClean="0"/>
              <a:t>»</a:t>
            </a:r>
          </a:p>
          <a:p>
            <a:pPr lvl="1"/>
            <a:r>
              <a:rPr lang="ru-RU" dirty="0" smtClean="0"/>
              <a:t>СКОРО полные тексты с 2016 года будут доступны в  </a:t>
            </a:r>
            <a:r>
              <a:rPr lang="en-US" dirty="0" smtClean="0"/>
              <a:t>ELIBRARY.RU</a:t>
            </a:r>
            <a:r>
              <a:rPr lang="ru-RU" dirty="0" smtClean="0"/>
              <a:t> (РИНЦ)</a:t>
            </a:r>
            <a:endParaRPr lang="ru-RU" dirty="0"/>
          </a:p>
          <a:p>
            <a:endParaRPr lang="ru-RU" dirty="0"/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846370"/>
            <a:ext cx="2829940" cy="40227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24935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985" y="731838"/>
            <a:ext cx="3779793" cy="52578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731838"/>
            <a:ext cx="3181350" cy="5573366"/>
          </a:xfrm>
        </p:spPr>
        <p:txBody>
          <a:bodyPr>
            <a:normAutofit/>
          </a:bodyPr>
          <a:lstStyle/>
          <a:p>
            <a:r>
              <a:rPr lang="ru-RU" sz="1800" dirty="0"/>
              <a:t>Редакция принимает только оригинальные, не публиковавшиеся ранее научные статьи и иные материалы научного характера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>
                <a:solidFill>
                  <a:schemeClr val="accent2"/>
                </a:solidFill>
              </a:rPr>
              <a:t>по</a:t>
            </a:r>
            <a:r>
              <a:rPr lang="ru-RU" sz="1800" b="1" dirty="0">
                <a:solidFill>
                  <a:schemeClr val="accent2"/>
                </a:solidFill>
              </a:rPr>
              <a:t> культуре и искусству </a:t>
            </a:r>
            <a:r>
              <a:rPr lang="ru-RU" sz="1800" dirty="0"/>
              <a:t>в соответствии с тематикой основных разделов по следующим отраслям науки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 </a:t>
            </a:r>
            <a:r>
              <a:rPr lang="ru-RU" sz="1800" dirty="0"/>
              <a:t>группам специальностей</a:t>
            </a:r>
            <a:r>
              <a:rPr lang="ru-RU" sz="1800" dirty="0" smtClean="0"/>
              <a:t>:</a:t>
            </a:r>
          </a:p>
          <a:p>
            <a:endParaRPr lang="ru-RU" sz="1800" dirty="0"/>
          </a:p>
          <a:p>
            <a:r>
              <a:rPr lang="ru-RU" sz="1800" dirty="0"/>
              <a:t>09.00.00</a:t>
            </a:r>
            <a:r>
              <a:rPr lang="ru-RU" sz="1800" b="1" dirty="0"/>
              <a:t> </a:t>
            </a:r>
            <a:r>
              <a:rPr lang="ru-RU" sz="1800" b="1" dirty="0">
                <a:solidFill>
                  <a:schemeClr val="accent2"/>
                </a:solidFill>
              </a:rPr>
              <a:t>Философские науки</a:t>
            </a:r>
          </a:p>
          <a:p>
            <a:r>
              <a:rPr lang="ru-RU" sz="1800" dirty="0"/>
              <a:t>17.00.00 </a:t>
            </a:r>
            <a:r>
              <a:rPr lang="ru-RU" sz="1800" b="1" dirty="0">
                <a:solidFill>
                  <a:schemeClr val="accent2"/>
                </a:solidFill>
              </a:rPr>
              <a:t>Искусствоведение</a:t>
            </a:r>
          </a:p>
          <a:p>
            <a:r>
              <a:rPr lang="ru-RU" sz="1800" dirty="0"/>
              <a:t>24.00.00 </a:t>
            </a:r>
            <a:r>
              <a:rPr lang="ru-RU" sz="1800" b="1" dirty="0">
                <a:solidFill>
                  <a:schemeClr val="accent2"/>
                </a:solidFill>
              </a:rPr>
              <a:t>Культурология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312032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2960" y="303537"/>
            <a:ext cx="7543800" cy="1293909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Редакция и </a:t>
            </a:r>
            <a:br>
              <a:rPr lang="ru-RU" sz="4000" b="1" dirty="0" smtClean="0"/>
            </a:br>
            <a:r>
              <a:rPr lang="ru-RU" sz="4000" b="1" dirty="0" smtClean="0"/>
              <a:t>редакционный совет журнала</a:t>
            </a:r>
            <a:endParaRPr lang="ru-RU" sz="40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60165" y="1696599"/>
            <a:ext cx="8105540" cy="4893044"/>
          </a:xfrm>
        </p:spPr>
        <p:txBody>
          <a:bodyPr>
            <a:noAutofit/>
          </a:bodyPr>
          <a:lstStyle/>
          <a:p>
            <a:r>
              <a:rPr lang="ru-RU" sz="2400" dirty="0" smtClean="0"/>
              <a:t>С июля 2015 года главным редактором журнала является доктор философских наук, профессор,  </a:t>
            </a:r>
            <a:r>
              <a:rPr lang="ru-RU" sz="2400" b="1" dirty="0" smtClean="0"/>
              <a:t>Никонорова Екатерина Васильевна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Редакционный совет </a:t>
            </a:r>
            <a:r>
              <a:rPr lang="ru-RU" sz="2400" dirty="0" smtClean="0"/>
              <a:t>журнала состоит из ведущих ученых в сфере культурологии, искусствознания и философии.  В его составе 14 докторов наук (философских, искусствоведения, исторических географических), </a:t>
            </a:r>
            <a:r>
              <a:rPr lang="ru-RU" sz="2400" dirty="0"/>
              <a:t> </a:t>
            </a:r>
            <a:r>
              <a:rPr lang="ru-RU" sz="2400" dirty="0" smtClean="0"/>
              <a:t>2 кандидата наук (Искусствоведение</a:t>
            </a:r>
            <a:r>
              <a:rPr lang="ru-RU" sz="2400" dirty="0"/>
              <a:t> </a:t>
            </a:r>
            <a:r>
              <a:rPr lang="ru-RU" sz="2400" dirty="0" smtClean="0"/>
              <a:t>и Экономические науки), 2 зарубежных ученых (Великобритания и Германия).</a:t>
            </a:r>
          </a:p>
          <a:p>
            <a:r>
              <a:rPr lang="ru-RU" sz="2400" dirty="0" smtClean="0"/>
              <a:t>Работу журнала поддерживают </a:t>
            </a:r>
            <a:r>
              <a:rPr lang="ru-RU" sz="2400" b="1" dirty="0" smtClean="0"/>
              <a:t>научные консультанты</a:t>
            </a:r>
            <a:r>
              <a:rPr lang="ru-RU" sz="2400" dirty="0" smtClean="0"/>
              <a:t>, за год работы новой редакции для рецензирования статей было привлечено более 100 рецензентов из разных регионов России, являющихся экспертами в тематике рецензируемых работ.</a:t>
            </a:r>
            <a:endParaRPr lang="ru-RU" sz="2400" dirty="0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356149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Разделы </a:t>
            </a:r>
            <a:r>
              <a:rPr lang="ru-RU" dirty="0" smtClean="0"/>
              <a:t>журнала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14375" y="1845734"/>
            <a:ext cx="3811905" cy="402336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Контекст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Культурная реальность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В пространстве искусства и культурной жизни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</a:rPr>
              <a:t>Наследие 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ru-RU" sz="3200" dirty="0" smtClean="0">
                <a:solidFill>
                  <a:schemeClr val="tx1"/>
                </a:solidFill>
              </a:rPr>
              <a:t>Имена. Портреты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3200" dirty="0" smtClean="0">
                <a:solidFill>
                  <a:schemeClr val="tx1"/>
                </a:solidFill>
              </a:rPr>
              <a:t>Кафедра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3200" dirty="0" err="1" smtClean="0">
                <a:solidFill>
                  <a:schemeClr val="tx1"/>
                </a:solidFill>
              </a:rPr>
              <a:t>Orbis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litterarum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5"/>
            </a:pPr>
            <a:r>
              <a:rPr lang="ru-RU" sz="3200" dirty="0" smtClean="0">
                <a:solidFill>
                  <a:schemeClr val="tx1"/>
                </a:solidFill>
              </a:rPr>
              <a:t>Связь времен </a:t>
            </a:r>
            <a:endParaRPr lang="ru-RU" sz="3200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04347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Рейтинг наполняемости </a:t>
            </a:r>
            <a:r>
              <a:rPr lang="ru-RU" dirty="0" smtClean="0"/>
              <a:t>разделов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33437637"/>
              </p:ext>
            </p:extLst>
          </p:nvPr>
        </p:nvGraphicFramePr>
        <p:xfrm>
          <a:off x="155275" y="1846263"/>
          <a:ext cx="8210850" cy="478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280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29" t="5124" r="6558" b="10273"/>
          <a:stretch/>
        </p:blipFill>
        <p:spPr>
          <a:xfrm>
            <a:off x="116669" y="1182030"/>
            <a:ext cx="8791886" cy="56427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074" y="122667"/>
            <a:ext cx="8090535" cy="119318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Наиболее часто встречающиеся ключевые слова </a:t>
            </a:r>
            <a:r>
              <a:rPr lang="ru-RU" sz="4000" b="1" dirty="0"/>
              <a:t>(2015-2016)</a:t>
            </a: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462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Научный статус </a:t>
            </a:r>
            <a:br>
              <a:rPr lang="ru-RU" dirty="0"/>
            </a:br>
            <a:r>
              <a:rPr lang="ru-RU" dirty="0"/>
              <a:t>авторов журнала</a:t>
            </a: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30443702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59114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Корпоративная среда</a:t>
            </a: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доля сотрудников РГБ </a:t>
            </a:r>
            <a:b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среди авторов журнала</a:t>
            </a:r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56" y="123825"/>
            <a:ext cx="1035206" cy="144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6930811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2831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приобрести: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07766" y="1845734"/>
            <a:ext cx="4458994" cy="4882869"/>
          </a:xfrm>
        </p:spPr>
        <p:txBody>
          <a:bodyPr>
            <a:normAutofit/>
          </a:bodyPr>
          <a:lstStyle/>
          <a:p>
            <a:r>
              <a:rPr lang="ru-RU" b="1" dirty="0"/>
              <a:t>Подписной индекс: 12141 </a:t>
            </a:r>
            <a:r>
              <a:rPr lang="ru-RU" dirty="0" smtClean="0"/>
              <a:t>(</a:t>
            </a:r>
            <a:r>
              <a:rPr lang="ru-RU" dirty="0"/>
              <a:t>по объединенному каталогу «Пресса России</a:t>
            </a:r>
            <a:r>
              <a:rPr lang="ru-RU" dirty="0" smtClean="0"/>
              <a:t>»).</a:t>
            </a:r>
          </a:p>
          <a:p>
            <a:r>
              <a:rPr lang="ru-RU" b="1" dirty="0" smtClean="0"/>
              <a:t>В книжном киоске </a:t>
            </a:r>
            <a:r>
              <a:rPr lang="ru-RU" dirty="0" smtClean="0"/>
              <a:t>РГБ (1 подъезд)</a:t>
            </a:r>
          </a:p>
          <a:p>
            <a:r>
              <a:rPr lang="ru-RU" dirty="0"/>
              <a:t>Распространение журнала </a:t>
            </a:r>
            <a:r>
              <a:rPr lang="ru-RU" b="1" dirty="0"/>
              <a:t>в цифровой </a:t>
            </a:r>
            <a:r>
              <a:rPr lang="ru-RU" b="1" dirty="0" smtClean="0"/>
              <a:t>форме</a:t>
            </a:r>
            <a:r>
              <a:rPr lang="ru-RU" dirty="0" smtClean="0"/>
              <a:t> у </a:t>
            </a:r>
            <a:r>
              <a:rPr lang="ru-RU" dirty="0" err="1" smtClean="0"/>
              <a:t>агрегаторов</a:t>
            </a:r>
            <a:r>
              <a:rPr lang="ru-RU" dirty="0" smtClean="0"/>
              <a:t>:</a:t>
            </a:r>
            <a:endParaRPr lang="ru-RU" dirty="0"/>
          </a:p>
          <a:p>
            <a:pPr lvl="1"/>
            <a:r>
              <a:rPr lang="ru-RU" dirty="0" err="1"/>
              <a:t>EastView</a:t>
            </a:r>
            <a:r>
              <a:rPr lang="ru-RU" dirty="0"/>
              <a:t>: «Библиотечное дело и информационное обслуживание» (UDB-LIB)</a:t>
            </a:r>
          </a:p>
          <a:p>
            <a:pPr lvl="1"/>
            <a:r>
              <a:rPr lang="ru-RU" dirty="0"/>
              <a:t>Агентство «Книга-Сервис»: «Пресса по подписке»</a:t>
            </a:r>
          </a:p>
          <a:p>
            <a:pPr lvl="1"/>
            <a:r>
              <a:rPr lang="ru-RU" dirty="0"/>
              <a:t>Национальный цифровой ресурс </a:t>
            </a:r>
            <a:r>
              <a:rPr lang="ru-RU" dirty="0" err="1"/>
              <a:t>Руконт</a:t>
            </a:r>
            <a:r>
              <a:rPr lang="ru-RU" dirty="0"/>
              <a:t>.</a:t>
            </a:r>
          </a:p>
          <a:p>
            <a:pPr lvl="1"/>
            <a:r>
              <a:rPr lang="ru-RU" dirty="0" smtClean="0"/>
              <a:t>СКОРО полные тексты с 2016 года будут доступны в  </a:t>
            </a:r>
            <a:r>
              <a:rPr lang="en-US" dirty="0" smtClean="0"/>
              <a:t>ELIBRARY.RU</a:t>
            </a:r>
            <a:r>
              <a:rPr lang="ru-RU" dirty="0" smtClean="0"/>
              <a:t> (РИНЦ)</a:t>
            </a:r>
            <a:endParaRPr lang="ru-RU" dirty="0"/>
          </a:p>
          <a:p>
            <a:endParaRPr lang="ru-RU" dirty="0"/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845734"/>
            <a:ext cx="2890638" cy="40227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8976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705" y="731838"/>
            <a:ext cx="3720352" cy="52578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42899" y="731838"/>
            <a:ext cx="3438525" cy="5573366"/>
          </a:xfrm>
        </p:spPr>
        <p:txBody>
          <a:bodyPr>
            <a:normAutofit fontScale="92500" lnSpcReduction="10000"/>
          </a:bodyPr>
          <a:lstStyle/>
          <a:p>
            <a:r>
              <a:rPr lang="ru-RU" sz="1800" b="1" dirty="0"/>
              <a:t>«Вестник Библиотечной Ассамблеи Евразии» </a:t>
            </a:r>
            <a:r>
              <a:rPr lang="ru-RU" sz="1800" b="1" dirty="0" smtClean="0"/>
              <a:t>—</a:t>
            </a:r>
            <a:r>
              <a:rPr lang="ru-RU" sz="1800" dirty="0" smtClean="0"/>
              <a:t> </a:t>
            </a:r>
            <a:r>
              <a:rPr lang="ru-RU" sz="1800" dirty="0"/>
              <a:t>научно-практический журнал некоммерческого партнерства «Библиотечная Ассамблея Евразии» и Российской государственной библиотеки.</a:t>
            </a:r>
          </a:p>
          <a:p>
            <a:r>
              <a:rPr lang="ru-RU" sz="1800" dirty="0" smtClean="0"/>
              <a:t>Журнал </a:t>
            </a:r>
            <a:r>
              <a:rPr lang="ru-RU" sz="1800" dirty="0"/>
              <a:t>издается </a:t>
            </a:r>
            <a:r>
              <a:rPr lang="ru-RU" sz="1800" dirty="0" smtClean="0"/>
              <a:t>4 </a:t>
            </a:r>
            <a:r>
              <a:rPr lang="ru-RU" sz="1800" dirty="0"/>
              <a:t>раза в год. </a:t>
            </a:r>
          </a:p>
          <a:p>
            <a:r>
              <a:rPr lang="ru-RU" sz="1800" b="1" dirty="0" smtClean="0"/>
              <a:t>Тематика</a:t>
            </a:r>
            <a:r>
              <a:rPr lang="ru-RU" sz="1800" b="1" dirty="0"/>
              <a:t>:</a:t>
            </a:r>
            <a:r>
              <a:rPr lang="ru-RU" sz="1800" dirty="0"/>
              <a:t> 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межкультурные </a:t>
            </a:r>
            <a:r>
              <a:rPr lang="ru-RU" sz="1800" dirty="0"/>
              <a:t>и межбиблиотечные связи стран СНГ; 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библиотеки </a:t>
            </a:r>
            <a:r>
              <a:rPr lang="ru-RU" sz="1800" dirty="0"/>
              <a:t>в поликультурной сфере; 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/>
              <a:t>Евразийство</a:t>
            </a:r>
            <a:r>
              <a:rPr lang="ru-RU" sz="1800" dirty="0" smtClean="0"/>
              <a:t> </a:t>
            </a:r>
            <a:r>
              <a:rPr lang="ru-RU" sz="1800" dirty="0"/>
              <a:t>и культуры мира; 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национальные </a:t>
            </a:r>
            <a:r>
              <a:rPr lang="ru-RU" sz="1800" dirty="0"/>
              <a:t>библиотеки; 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информатизация </a:t>
            </a:r>
            <a:r>
              <a:rPr lang="ru-RU" sz="1800" dirty="0"/>
              <a:t>библиотек; 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библиотечная </a:t>
            </a:r>
            <a:r>
              <a:rPr lang="ru-RU" sz="1800" dirty="0"/>
              <a:t>наука и практика и др.</a:t>
            </a:r>
          </a:p>
        </p:txBody>
      </p:sp>
    </p:spTree>
    <p:extLst>
      <p:ext uri="{BB962C8B-B14F-4D97-AF65-F5344CB8AC3E}">
        <p14:creationId xmlns="" xmlns:p14="http://schemas.microsoft.com/office/powerpoint/2010/main" val="30692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Редакционный совет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31652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состав </a:t>
            </a:r>
            <a:r>
              <a:rPr lang="ru-RU" sz="2400" b="1" dirty="0"/>
              <a:t>Международного редакционного совета </a:t>
            </a:r>
            <a:r>
              <a:rPr lang="ru-RU" sz="2400" dirty="0"/>
              <a:t>журнала входят директора национальных библиотек Армении, Азербайджана, Беларуси, Казахстана, Кыргызстана, Молдовы, России, Таджикистана, Узбекистана и Украины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Международный редакционный Совет возглавляет Президент Библиотечной Ассамблеи Евразии. Он же является и </a:t>
            </a:r>
            <a:r>
              <a:rPr lang="ru-RU" sz="2400" b="1" dirty="0" err="1" smtClean="0"/>
              <a:t>шеф-редактором</a:t>
            </a:r>
            <a:r>
              <a:rPr lang="ru-RU" sz="2400" b="1" dirty="0" smtClean="0"/>
              <a:t> журнала.</a:t>
            </a:r>
            <a:endParaRPr lang="ru-RU" sz="2400" b="1" dirty="0"/>
          </a:p>
          <a:p>
            <a:r>
              <a:rPr lang="ru-RU" sz="2400" dirty="0" smtClean="0"/>
              <a:t>«</a:t>
            </a:r>
            <a:r>
              <a:rPr lang="ru-RU" sz="2400" dirty="0"/>
              <a:t>Вестник БАЕ» имеет </a:t>
            </a:r>
            <a:r>
              <a:rPr lang="ru-RU" sz="2400" b="1" dirty="0"/>
              <a:t>собственных корреспондентов </a:t>
            </a:r>
            <a:r>
              <a:rPr lang="ru-RU" sz="2400" dirty="0"/>
              <a:t>в лице сотрудников национальных библиотек Азербайджана, Беларуси, Таджикистана и Узбекистана. Они помогают в подготовке материалов по вопросам библиотечного дела в своих странах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97" y="123825"/>
            <a:ext cx="1018926" cy="144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0740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Разделы </a:t>
            </a:r>
            <a:r>
              <a:rPr lang="ru-RU" dirty="0" smtClean="0"/>
              <a:t>журнала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14375" y="1845734"/>
            <a:ext cx="3811905" cy="4023360"/>
          </a:xfrm>
        </p:spPr>
        <p:txBody>
          <a:bodyPr>
            <a:noAutofit/>
          </a:bodyPr>
          <a:lstStyle/>
          <a:p>
            <a:r>
              <a:rPr lang="ru-RU" sz="3200" dirty="0"/>
              <a:t>Партнерство. Содружество. Контакты</a:t>
            </a:r>
          </a:p>
          <a:p>
            <a:r>
              <a:rPr lang="ru-RU" sz="3200" dirty="0"/>
              <a:t>Межкультурная коммуникация</a:t>
            </a:r>
          </a:p>
          <a:p>
            <a:r>
              <a:rPr lang="ru-RU" sz="3200" dirty="0"/>
              <a:t>Национальные </a:t>
            </a:r>
            <a:r>
              <a:rPr lang="ru-RU" sz="3200" dirty="0" smtClean="0"/>
              <a:t>библиотеки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Инновационное развитие библиотек. Проекты</a:t>
            </a:r>
          </a:p>
          <a:p>
            <a:r>
              <a:rPr lang="ru-RU" sz="3200" dirty="0"/>
              <a:t>Библиотека. Фонды. Читатели</a:t>
            </a:r>
          </a:p>
          <a:p>
            <a:r>
              <a:rPr lang="ru-RU" sz="3200" dirty="0"/>
              <a:t>События культурной жизни</a:t>
            </a:r>
          </a:p>
        </p:txBody>
      </p:sp>
      <p:pic>
        <p:nvPicPr>
          <p:cNvPr id="7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97" y="123825"/>
            <a:ext cx="1018926" cy="144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883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Рейтинг наполняемости рубрик 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28730746"/>
              </p:ext>
            </p:extLst>
          </p:nvPr>
        </p:nvGraphicFramePr>
        <p:xfrm>
          <a:off x="181154" y="1846263"/>
          <a:ext cx="8876581" cy="4942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97" y="123825"/>
            <a:ext cx="1018926" cy="144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274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Авторы журнала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странам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96513508"/>
              </p:ext>
            </p:extLst>
          </p:nvPr>
        </p:nvGraphicFramePr>
        <p:xfrm>
          <a:off x="510761" y="1754294"/>
          <a:ext cx="8168198" cy="4942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97" y="123825"/>
            <a:ext cx="1018926" cy="144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6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приобрести: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07766" y="1845734"/>
            <a:ext cx="4458994" cy="4882869"/>
          </a:xfrm>
        </p:spPr>
        <p:txBody>
          <a:bodyPr>
            <a:normAutofit/>
          </a:bodyPr>
          <a:lstStyle/>
          <a:p>
            <a:r>
              <a:rPr lang="ru-RU" b="1" dirty="0"/>
              <a:t>Подписной индекс: </a:t>
            </a:r>
            <a:r>
              <a:rPr lang="ru-RU" dirty="0"/>
              <a:t>14464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dirty="0"/>
              <a:t>по объединенному каталогу «Пресса России</a:t>
            </a:r>
            <a:r>
              <a:rPr lang="ru-RU" dirty="0" smtClean="0"/>
              <a:t>»).</a:t>
            </a:r>
          </a:p>
          <a:p>
            <a:r>
              <a:rPr lang="ru-RU" b="1" dirty="0" smtClean="0"/>
              <a:t>В книжном киоске </a:t>
            </a:r>
            <a:r>
              <a:rPr lang="ru-RU" dirty="0" smtClean="0"/>
              <a:t>РГБ (1 подъезд)</a:t>
            </a: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цифровой </a:t>
            </a:r>
            <a:r>
              <a:rPr lang="ru-RU" dirty="0" smtClean="0"/>
              <a:t>форме журнал не распространяется.</a:t>
            </a:r>
            <a:endParaRPr lang="ru-RU" dirty="0"/>
          </a:p>
        </p:txBody>
      </p:sp>
      <p:pic>
        <p:nvPicPr>
          <p:cNvPr id="9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845734"/>
            <a:ext cx="2846429" cy="402272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8460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42899" y="731838"/>
            <a:ext cx="3438525" cy="5573366"/>
          </a:xfrm>
        </p:spPr>
        <p:txBody>
          <a:bodyPr>
            <a:normAutofit fontScale="85000" lnSpcReduction="20000"/>
          </a:bodyPr>
          <a:lstStyle/>
          <a:p>
            <a:r>
              <a:rPr lang="ru-RU" sz="2200" b="1" dirty="0" smtClean="0"/>
              <a:t>«Новости Международной федерации библиотечных ассоциаций и учреждений»</a:t>
            </a:r>
            <a:r>
              <a:rPr lang="ru-RU" sz="1800" b="1" dirty="0" smtClean="0"/>
              <a:t> —</a:t>
            </a:r>
            <a:r>
              <a:rPr lang="ru-RU" sz="1800" dirty="0" smtClean="0"/>
              <a:t> </a:t>
            </a:r>
          </a:p>
          <a:p>
            <a:r>
              <a:rPr lang="ru-RU" sz="1900" dirty="0" smtClean="0"/>
              <a:t>научно-практический журнал ФГБУ «Российская государственная библиотека». </a:t>
            </a:r>
          </a:p>
          <a:p>
            <a:r>
              <a:rPr lang="ru-RU" sz="1900" dirty="0" smtClean="0"/>
              <a:t>Является единственным в своем роде изданием на отечественном информационном поле, отслеживающим работу ИФЛА и других международных организаций тесно сотрудничающих с нею, в первую очередь — ЮНЕСКО</a:t>
            </a:r>
            <a:endParaRPr lang="ru-RU" sz="1900" dirty="0"/>
          </a:p>
          <a:p>
            <a:r>
              <a:rPr lang="ru-RU" sz="1800" dirty="0" smtClean="0"/>
              <a:t>Журнал </a:t>
            </a:r>
            <a:r>
              <a:rPr lang="ru-RU" sz="1800" dirty="0"/>
              <a:t>издается </a:t>
            </a:r>
            <a:r>
              <a:rPr lang="ru-RU" sz="1800" dirty="0" smtClean="0"/>
              <a:t>2 </a:t>
            </a:r>
            <a:r>
              <a:rPr lang="ru-RU" sz="1800" dirty="0"/>
              <a:t>раза в год. </a:t>
            </a:r>
            <a:endParaRPr lang="ru-RU" sz="1800" dirty="0" smtClean="0"/>
          </a:p>
          <a:p>
            <a:r>
              <a:rPr lang="ru-RU" sz="1800" dirty="0" smtClean="0"/>
              <a:t>Ознакомиться с ним можно на сайте РГБ</a:t>
            </a:r>
            <a:endParaRPr lang="ru-RU" sz="1800" dirty="0"/>
          </a:p>
          <a:p>
            <a:r>
              <a:rPr lang="ru-RU" sz="1800" b="1" dirty="0" smtClean="0"/>
              <a:t>Тематика</a:t>
            </a:r>
            <a:r>
              <a:rPr lang="ru-RU" sz="1800" b="1" dirty="0"/>
              <a:t>:</a:t>
            </a:r>
            <a:r>
              <a:rPr lang="ru-RU" sz="1800" dirty="0"/>
              <a:t> </a:t>
            </a:r>
            <a:endParaRPr lang="ru-RU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библиотечное дело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 культура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 международные связи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деятельность ИФЛА и ЮНЕСКО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переводы статей зарубежных авторов и др.</a:t>
            </a:r>
            <a:endParaRPr lang="ru-RU" sz="1800" b="1" dirty="0"/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6081" y="731838"/>
            <a:ext cx="3657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692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2960" y="2005070"/>
            <a:ext cx="7543800" cy="232004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етро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02006FA4-1611-4B07-AF7F-85CF6D20EB3E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348</TotalTime>
  <Words>677</Words>
  <Application>Microsoft Office PowerPoint</Application>
  <PresentationFormat>Экран (4:3)</PresentationFormat>
  <Paragraphs>144</Paragraphs>
  <Slides>37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HDOfficeLightV0</vt:lpstr>
      <vt:lpstr>1_HDOfficeLightV0</vt:lpstr>
      <vt:lpstr>Ретро</vt:lpstr>
      <vt:lpstr>Журналы РГБ:  новые форматы и перспективы позиционирования  в профессиональном и социокультурном пространстве</vt:lpstr>
      <vt:lpstr>Журналы Российской государственной библиотеки</vt:lpstr>
      <vt:lpstr>Рецензируемые научные издания: особенности и нововведения.</vt:lpstr>
      <vt:lpstr>Изменения в формате</vt:lpstr>
      <vt:lpstr>Требования к оформлению</vt:lpstr>
      <vt:lpstr>НОВОЕ: нумерация выпусков по томам</vt:lpstr>
      <vt:lpstr>ИЗМЕНЕНИЕ ТОМА с №3, 2016</vt:lpstr>
      <vt:lpstr>Библиографическое описание</vt:lpstr>
      <vt:lpstr>Колонтитулы</vt:lpstr>
      <vt:lpstr>О каждом журнале</vt:lpstr>
      <vt:lpstr>Слайд 11</vt:lpstr>
      <vt:lpstr>Журнал «Библиотековедение»  в 2015-2016 году</vt:lpstr>
      <vt:lpstr>Разделы журнала</vt:lpstr>
      <vt:lpstr>Рейтинг наполняемости разделов</vt:lpstr>
      <vt:lpstr>Статьи по жанрам</vt:lpstr>
      <vt:lpstr>Среди научных статей:</vt:lpstr>
      <vt:lpstr>Наиболее часто встречающиеся ключевые слова (2015-2016)</vt:lpstr>
      <vt:lpstr>Научный статус  авторов журнала</vt:lpstr>
      <vt:lpstr>География авторов</vt:lpstr>
      <vt:lpstr>Корпоративная среда доля сотрудников РГБ  среди авторов журнала</vt:lpstr>
      <vt:lpstr>Как приобрести:</vt:lpstr>
      <vt:lpstr>Слайд 22</vt:lpstr>
      <vt:lpstr>Редакция и  редакционный совет журнала</vt:lpstr>
      <vt:lpstr>Разделы журнала</vt:lpstr>
      <vt:lpstr>Рейтинг наполняемости разделов</vt:lpstr>
      <vt:lpstr>Наиболее часто встречающиеся ключевые слова (2015-2016)</vt:lpstr>
      <vt:lpstr>Научный статус  авторов журнала</vt:lpstr>
      <vt:lpstr>Корпоративная среда доля сотрудников РГБ  среди авторов журнала</vt:lpstr>
      <vt:lpstr>Как приобрести:</vt:lpstr>
      <vt:lpstr>Слайд 30</vt:lpstr>
      <vt:lpstr>Редакционный совет</vt:lpstr>
      <vt:lpstr>Разделы журнала</vt:lpstr>
      <vt:lpstr>Рейтинг наполняемости рубрик </vt:lpstr>
      <vt:lpstr>Авторы журнала  по странам</vt:lpstr>
      <vt:lpstr>Как приобрести:</vt:lpstr>
      <vt:lpstr>Слайд 36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Журналы РГБ:  новые форматы и перспективы позиционирования  в профессиональном и социокультурном пространстве</dc:title>
  <dc:creator>Ekaterina Shibaeva</dc:creator>
  <cp:lastModifiedBy>samarinay</cp:lastModifiedBy>
  <cp:revision>100</cp:revision>
  <dcterms:created xsi:type="dcterms:W3CDTF">2016-05-25T15:55:47Z</dcterms:created>
  <dcterms:modified xsi:type="dcterms:W3CDTF">2016-05-30T13:20:20Z</dcterms:modified>
</cp:coreProperties>
</file>